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39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8" r:id="rId19"/>
    <p:sldId id="269" r:id="rId20"/>
    <p:sldId id="270" r:id="rId21"/>
  </p:sldIdLst>
  <p:sldSz cx="10080625" cy="7559675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5"/>
  </p:normalViewPr>
  <p:slideViewPr>
    <p:cSldViewPr snapToGrid="0" snapToObjects="1">
      <p:cViewPr varScale="1">
        <p:scale>
          <a:sx n="96" d="100"/>
          <a:sy n="96" d="100"/>
        </p:scale>
        <p:origin x="1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.png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Relationship Id="rId2" Type="http://schemas.openxmlformats.org/officeDocument/2006/relationships/image" Target="../media/image1.png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Picture 69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71" name="Picture 70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Picture 106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108" name="Picture 107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Picture 142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144" name="Picture 143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9" name="Picture 178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180" name="Picture 179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5" name="Picture 214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216" name="Picture 215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7" name="Picture 286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288" name="Picture 287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8.xml"/><Relationship Id="rId13" Type="http://schemas.openxmlformats.org/officeDocument/2006/relationships/theme" Target="../theme/theme4.xml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0.xml"/><Relationship Id="rId13" Type="http://schemas.openxmlformats.org/officeDocument/2006/relationships/theme" Target="../theme/theme5.xml"/><Relationship Id="rId1" Type="http://schemas.openxmlformats.org/officeDocument/2006/relationships/slideLayout" Target="../slideLayouts/slideLayout49.xml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5.xml"/><Relationship Id="rId8" Type="http://schemas.openxmlformats.org/officeDocument/2006/relationships/slideLayout" Target="../slideLayouts/slideLayout56.xml"/><Relationship Id="rId9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8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2.xml"/><Relationship Id="rId13" Type="http://schemas.openxmlformats.org/officeDocument/2006/relationships/theme" Target="../theme/theme6.xml"/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Relationship Id="rId9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4.xml"/><Relationship Id="rId13" Type="http://schemas.openxmlformats.org/officeDocument/2006/relationships/theme" Target="../theme/theme7.xml"/><Relationship Id="rId1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4.xml"/><Relationship Id="rId3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9.xml"/><Relationship Id="rId8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1640" cy="43837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1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560" cy="438372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hackaday.io/CircuitsNutsAndBolts" TargetMode="External"/><Relationship Id="rId3" Type="http://schemas.openxmlformats.org/officeDocument/2006/relationships/hyperlink" Target="https://github.com/neubauek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hyperlink" Target="http://learn.adafruit.com/" TargetMode="External"/><Relationship Id="rId5" Type="http://schemas.openxmlformats.org/officeDocument/2006/relationships/hyperlink" Target="http://www.mtarr.co.uk/courses/topics/0170_wsp/" TargetMode="External"/><Relationship Id="rId1" Type="http://schemas.openxmlformats.org/officeDocument/2006/relationships/slideLayout" Target="../slideLayouts/slideLayout49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hyperlink" Target="http://learn.adafruit.com/" TargetMode="External"/><Relationship Id="rId1" Type="http://schemas.openxmlformats.org/officeDocument/2006/relationships/slideLayout" Target="../slideLayouts/slideLayout49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adafruit.com/adafruit-guide-excellent-soldering/" TargetMode="External"/><Relationship Id="rId4" Type="http://schemas.openxmlformats.org/officeDocument/2006/relationships/hyperlink" Target="https://learn.sparkfun.com/" TargetMode="External"/><Relationship Id="rId5" Type="http://schemas.openxmlformats.org/officeDocument/2006/relationships/hyperlink" Target="https://learn.sparkfun.com/tutorials/how-to-solder---through-hole-soldering" TargetMode="External"/><Relationship Id="rId6" Type="http://schemas.openxmlformats.org/officeDocument/2006/relationships/hyperlink" Target="http://www.instructables.com/" TargetMode="External"/><Relationship Id="rId7" Type="http://schemas.openxmlformats.org/officeDocument/2006/relationships/hyperlink" Target="http://www.youtube.com/" TargetMode="External"/><Relationship Id="rId1" Type="http://schemas.openxmlformats.org/officeDocument/2006/relationships/slideLayout" Target="../slideLayouts/slideLayout49.xml"/><Relationship Id="rId2" Type="http://schemas.openxmlformats.org/officeDocument/2006/relationships/hyperlink" Target="http://learn.adafruit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parkfun.com/" TargetMode="External"/><Relationship Id="rId4" Type="http://schemas.openxmlformats.org/officeDocument/2006/relationships/hyperlink" Target="http://www.amazon.com/" TargetMode="External"/><Relationship Id="rId5" Type="http://schemas.openxmlformats.org/officeDocument/2006/relationships/hyperlink" Target="http://www.ebay.com/" TargetMode="External"/><Relationship Id="rId1" Type="http://schemas.openxmlformats.org/officeDocument/2006/relationships/slideLayout" Target="../slideLayouts/slideLayout61.xml"/><Relationship Id="rId2" Type="http://schemas.openxmlformats.org/officeDocument/2006/relationships/hyperlink" Target="http://www.adafruit.com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2.png"/><Relationship Id="rId3" Type="http://schemas.openxmlformats.org/officeDocument/2006/relationships/hyperlink" Target="https://www.kruss.de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3.png"/><Relationship Id="rId3" Type="http://schemas.openxmlformats.org/officeDocument/2006/relationships/hyperlink" Target="http://www.jtronix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russ.de/" TargetMode="External"/><Relationship Id="rId4" Type="http://schemas.openxmlformats.org/officeDocument/2006/relationships/hyperlink" Target="http://www.familyhandyman.com/" TargetMode="External"/><Relationship Id="rId5" Type="http://schemas.openxmlformats.org/officeDocument/2006/relationships/hyperlink" Target="http://allmetalshaping.com/" TargetMode="External"/><Relationship Id="rId6" Type="http://schemas.openxmlformats.org/officeDocument/2006/relationships/hyperlink" Target="http://www.delphiglass.com/" TargetMode="External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hyperlink" Target="http://www.jtronix.com/" TargetMode="External"/><Relationship Id="rId9" Type="http://schemas.openxmlformats.org/officeDocument/2006/relationships/hyperlink" Target="http://www.ebay.com/" TargetMode="External"/><Relationship Id="rId10" Type="http://schemas.openxmlformats.org/officeDocument/2006/relationships/hyperlink" Target="http://www.amazon.com/" TargetMode="External"/><Relationship Id="rId11" Type="http://schemas.openxmlformats.org/officeDocument/2006/relationships/hyperlink" Target="http://www.sparkfun.com/" TargetMode="External"/><Relationship Id="rId1" Type="http://schemas.openxmlformats.org/officeDocument/2006/relationships/slideLayout" Target="../slideLayouts/slideLayout28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image" Target="../media/image13.png"/><Relationship Id="rId3" Type="http://schemas.openxmlformats.org/officeDocument/2006/relationships/hyperlink" Target="http://learn.adafruit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image" Target="../media/image14.png"/><Relationship Id="rId3" Type="http://schemas.openxmlformats.org/officeDocument/2006/relationships/hyperlink" Target="http://learn.adafruit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ustomShape 1"/>
          <p:cNvSpPr/>
          <p:nvPr/>
        </p:nvSpPr>
        <p:spPr>
          <a:xfrm>
            <a:off x="731520" y="800640"/>
            <a:ext cx="9070200" cy="585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5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Soldering Workshop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Kevin Neubauer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Twitter: @kevinneubauer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26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https://hackaday.io/CircuitsNutsAndBolts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Courseware will be on</a:t>
            </a:r>
            <a:r>
              <a:rPr lang="en-US" sz="2600" b="0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r>
              <a:rPr lang="en-US" sz="26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https://github.com/neubauek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Finished Results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36" name="Picture 335"/>
          <p:cNvPicPr/>
          <p:nvPr/>
        </p:nvPicPr>
        <p:blipFill>
          <a:blip r:embed="rId2"/>
          <a:stretch/>
        </p:blipFill>
        <p:spPr>
          <a:xfrm>
            <a:off x="529920" y="2569680"/>
            <a:ext cx="5355000" cy="3089520"/>
          </a:xfrm>
          <a:prstGeom prst="rect">
            <a:avLst/>
          </a:prstGeom>
          <a:ln>
            <a:noFill/>
          </a:ln>
        </p:spPr>
      </p:pic>
      <p:pic>
        <p:nvPicPr>
          <p:cNvPr id="337" name="Picture 336"/>
          <p:cNvPicPr/>
          <p:nvPr/>
        </p:nvPicPr>
        <p:blipFill>
          <a:blip r:embed="rId3"/>
          <a:stretch/>
        </p:blipFill>
        <p:spPr>
          <a:xfrm>
            <a:off x="6234120" y="2712600"/>
            <a:ext cx="2817360" cy="2803320"/>
          </a:xfrm>
          <a:prstGeom prst="rect">
            <a:avLst/>
          </a:prstGeom>
          <a:ln>
            <a:noFill/>
          </a:ln>
        </p:spPr>
      </p:pic>
      <p:sp>
        <p:nvSpPr>
          <p:cNvPr id="338" name="CustomShape 2"/>
          <p:cNvSpPr/>
          <p:nvPr/>
        </p:nvSpPr>
        <p:spPr>
          <a:xfrm>
            <a:off x="182880" y="7096320"/>
            <a:ext cx="9783000" cy="31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 Sources: </a:t>
            </a:r>
            <a:r>
              <a:rPr lang="en-US" sz="16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4"/>
              </a:rPr>
              <a:t>http://learn.adafruit.com</a:t>
            </a: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16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5"/>
              </a:rPr>
              <a:t>http://www.mtarr.co.uk/courses/topics/0170_wsp/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Some Common Problems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0" name="Picture 339"/>
          <p:cNvPicPr/>
          <p:nvPr/>
        </p:nvPicPr>
        <p:blipFill>
          <a:blip r:embed="rId2"/>
          <a:stretch/>
        </p:blipFill>
        <p:spPr>
          <a:xfrm>
            <a:off x="291960" y="1737360"/>
            <a:ext cx="5238360" cy="2467800"/>
          </a:xfrm>
          <a:prstGeom prst="rect">
            <a:avLst/>
          </a:prstGeom>
          <a:ln>
            <a:noFill/>
          </a:ln>
        </p:spPr>
      </p:pic>
      <p:pic>
        <p:nvPicPr>
          <p:cNvPr id="341" name="Picture 340"/>
          <p:cNvPicPr/>
          <p:nvPr/>
        </p:nvPicPr>
        <p:blipFill>
          <a:blip r:embed="rId3"/>
          <a:stretch/>
        </p:blipFill>
        <p:spPr>
          <a:xfrm>
            <a:off x="5923800" y="1864800"/>
            <a:ext cx="3377520" cy="2376360"/>
          </a:xfrm>
          <a:prstGeom prst="rect">
            <a:avLst/>
          </a:prstGeom>
          <a:ln>
            <a:noFill/>
          </a:ln>
        </p:spPr>
      </p:pic>
      <p:pic>
        <p:nvPicPr>
          <p:cNvPr id="342" name="Picture 341"/>
          <p:cNvPicPr/>
          <p:nvPr/>
        </p:nvPicPr>
        <p:blipFill>
          <a:blip r:embed="rId4"/>
          <a:stretch/>
        </p:blipFill>
        <p:spPr>
          <a:xfrm>
            <a:off x="1182240" y="4572000"/>
            <a:ext cx="3566880" cy="2522880"/>
          </a:xfrm>
          <a:prstGeom prst="rect">
            <a:avLst/>
          </a:prstGeom>
          <a:ln>
            <a:noFill/>
          </a:ln>
        </p:spPr>
      </p:pic>
      <p:pic>
        <p:nvPicPr>
          <p:cNvPr id="343" name="Picture 342"/>
          <p:cNvPicPr/>
          <p:nvPr/>
        </p:nvPicPr>
        <p:blipFill>
          <a:blip r:embed="rId5"/>
          <a:stretch/>
        </p:blipFill>
        <p:spPr>
          <a:xfrm>
            <a:off x="5161680" y="4547520"/>
            <a:ext cx="3382200" cy="2532240"/>
          </a:xfrm>
          <a:prstGeom prst="rect">
            <a:avLst/>
          </a:prstGeom>
          <a:ln>
            <a:noFill/>
          </a:ln>
        </p:spPr>
      </p:pic>
      <p:sp>
        <p:nvSpPr>
          <p:cNvPr id="344" name="CustomShape 2"/>
          <p:cNvSpPr/>
          <p:nvPr/>
        </p:nvSpPr>
        <p:spPr>
          <a:xfrm>
            <a:off x="182880" y="7168320"/>
            <a:ext cx="9783000" cy="31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 Source: </a:t>
            </a:r>
            <a:r>
              <a:rPr lang="en-US" sz="16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6"/>
              </a:rPr>
              <a:t>http://learn.adafruit.com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5" name="CustomShape 3"/>
          <p:cNvSpPr/>
          <p:nvPr/>
        </p:nvSpPr>
        <p:spPr>
          <a:xfrm>
            <a:off x="7675200" y="1864800"/>
            <a:ext cx="1644840" cy="34524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Solder Bridge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6" name="CustomShape 4"/>
          <p:cNvSpPr/>
          <p:nvPr/>
        </p:nvSpPr>
        <p:spPr>
          <a:xfrm>
            <a:off x="3745080" y="4572000"/>
            <a:ext cx="1004760" cy="34524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Too Hot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CustomShape 5"/>
          <p:cNvSpPr/>
          <p:nvPr/>
        </p:nvSpPr>
        <p:spPr>
          <a:xfrm>
            <a:off x="7127280" y="4547520"/>
            <a:ext cx="1420920" cy="34524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“Cold” Joint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More Info on Electronics Soldering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1" name="CustomShape 2"/>
          <p:cNvSpPr/>
          <p:nvPr/>
        </p:nvSpPr>
        <p:spPr>
          <a:xfrm>
            <a:off x="712800" y="1769040"/>
            <a:ext cx="9070200" cy="438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Adafruit Learning Site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http://learn.adafruit.com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Adafruit Tutorial on Soldering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https://learn.adafruit.com/adafruit-guide-excellent-soldering/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Sparkfun Learning Site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4"/>
              </a:rPr>
              <a:t>https://learn.sparkfun.com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Sparkfun Tutorial on Soldering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5"/>
              </a:rPr>
              <a:t>https://learn.sparkfun.com/tutorials/how-to-solder---through-hole-soldering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Instructables – Search for “how to solder”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6"/>
              </a:rPr>
              <a:t>http://www.instructables.com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YouTube – Search for “how to solder”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7"/>
              </a:rPr>
              <a:t>http://www.youtube.com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Sources for Materials, Tools, Kits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CustomShape 2"/>
          <p:cNvSpPr/>
          <p:nvPr/>
        </p:nvSpPr>
        <p:spPr>
          <a:xfrm>
            <a:off x="504000" y="1769040"/>
            <a:ext cx="9070200" cy="438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http://www.adafruit.com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And </a:t>
            </a: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http://www.sparkfun.com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Great electronics hobbyist sites with tools, kits, and ready made Arduino and Raspberry Pi compatible modules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Many educational articles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Both actively contribute to Open Source Hardware (OSHW) movement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4"/>
              </a:rPr>
              <a:t>http://www.amazon.com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Good for budget tools and materials (read reviews)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5"/>
              </a:rPr>
              <a:t>http://www.ebay.com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When you want really cheap Chinese stuff and you don’t read Mandarin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Some US sellers for kits and tools but mostly international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You get what you pay for / Don’t expect quality goods or fast ship times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CustomShape 1"/>
          <p:cNvSpPr/>
          <p:nvPr/>
        </p:nvSpPr>
        <p:spPr>
          <a:xfrm>
            <a:off x="504000" y="301320"/>
            <a:ext cx="9071640" cy="585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Questions?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Workshop Format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CustomShape 2"/>
          <p:cNvSpPr/>
          <p:nvPr/>
        </p:nvSpPr>
        <p:spPr>
          <a:xfrm>
            <a:off x="504000" y="1769040"/>
            <a:ext cx="9070200" cy="438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Brief Slide Presentation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Questions At Any Point During Slides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Move To </a:t>
            </a:r>
            <a:r>
              <a:rPr lang="en-US" sz="32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Lab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Assemble Kit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Questions At Any Point During Assembly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What is Soldering?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504000" y="1769040"/>
            <a:ext cx="4425480" cy="438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Joining two metal objects by melting a filler between the two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The filler always has a lower melting point than the two objects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“Gluing metal to metal using metal”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94" name="Picture 293"/>
          <p:cNvPicPr/>
          <p:nvPr/>
        </p:nvPicPr>
        <p:blipFill>
          <a:blip r:embed="rId2"/>
          <a:stretch/>
        </p:blipFill>
        <p:spPr>
          <a:xfrm>
            <a:off x="5159160" y="1839240"/>
            <a:ext cx="4440600" cy="2914200"/>
          </a:xfrm>
          <a:prstGeom prst="rect">
            <a:avLst/>
          </a:prstGeom>
          <a:ln>
            <a:noFill/>
          </a:ln>
        </p:spPr>
      </p:pic>
      <p:sp>
        <p:nvSpPr>
          <p:cNvPr id="295" name="CustomShape 3"/>
          <p:cNvSpPr/>
          <p:nvPr/>
        </p:nvSpPr>
        <p:spPr>
          <a:xfrm>
            <a:off x="5084640" y="4760640"/>
            <a:ext cx="447912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05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 Source: </a:t>
            </a:r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https://www.kruss.de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What is Solder?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CustomShape 2"/>
          <p:cNvSpPr/>
          <p:nvPr/>
        </p:nvSpPr>
        <p:spPr>
          <a:xfrm>
            <a:off x="595800" y="1769040"/>
            <a:ext cx="5529600" cy="438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 metal alloy with a low melting point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Typically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comes with some form of cleaning flux embedded in it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56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Rosin Core Solder for </a:t>
            </a:r>
            <a:r>
              <a:rPr lang="en-US" sz="26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most uses (including electronics)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56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Acid Core Solder for other applications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98" name="Picture 297"/>
          <p:cNvPicPr/>
          <p:nvPr/>
        </p:nvPicPr>
        <p:blipFill>
          <a:blip r:embed="rId2"/>
          <a:stretch/>
        </p:blipFill>
        <p:spPr>
          <a:xfrm>
            <a:off x="6498360" y="1906560"/>
            <a:ext cx="2657880" cy="3390840"/>
          </a:xfrm>
          <a:prstGeom prst="rect">
            <a:avLst/>
          </a:prstGeom>
          <a:ln>
            <a:noFill/>
          </a:ln>
        </p:spPr>
      </p:pic>
      <p:sp>
        <p:nvSpPr>
          <p:cNvPr id="299" name="CustomShape 3"/>
          <p:cNvSpPr/>
          <p:nvPr/>
        </p:nvSpPr>
        <p:spPr>
          <a:xfrm>
            <a:off x="6309360" y="5309280"/>
            <a:ext cx="3290400" cy="508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05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 Source: </a:t>
            </a:r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http://www.jtronix.com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Great! So Why is Soldering Useful?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CustomShape 2"/>
          <p:cNvSpPr/>
          <p:nvPr/>
        </p:nvSpPr>
        <p:spPr>
          <a:xfrm>
            <a:off x="396000" y="1769040"/>
            <a:ext cx="4425480" cy="438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Electronics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56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Repair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56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Creation / Prototyping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Plumbing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56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“Sweating” Copper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Brazing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56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Higher Temp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56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Different metals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56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“Farm repair”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Stained Glass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Jewelry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2" name="Picture 301"/>
          <p:cNvPicPr/>
          <p:nvPr/>
        </p:nvPicPr>
        <p:blipFill>
          <a:blip r:embed="rId2"/>
          <a:stretch/>
        </p:blipFill>
        <p:spPr>
          <a:xfrm>
            <a:off x="6858000" y="1884240"/>
            <a:ext cx="2467440" cy="1771920"/>
          </a:xfrm>
          <a:prstGeom prst="rect">
            <a:avLst/>
          </a:prstGeom>
          <a:ln>
            <a:noFill/>
          </a:ln>
        </p:spPr>
      </p:pic>
      <p:sp>
        <p:nvSpPr>
          <p:cNvPr id="303" name="CustomShape 3"/>
          <p:cNvSpPr/>
          <p:nvPr/>
        </p:nvSpPr>
        <p:spPr>
          <a:xfrm>
            <a:off x="4309200" y="5825520"/>
            <a:ext cx="4479120" cy="835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05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Images From: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http://www.kruss.de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4"/>
              </a:rPr>
              <a:t>http://www.familyhandyman.com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5"/>
              </a:rPr>
              <a:t>http://allmetalshaping.com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6"/>
              </a:rPr>
              <a:t>http://www.delphiglass.com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4" name="Picture 303"/>
          <p:cNvPicPr/>
          <p:nvPr/>
        </p:nvPicPr>
        <p:blipFill>
          <a:blip r:embed="rId7"/>
          <a:stretch/>
        </p:blipFill>
        <p:spPr>
          <a:xfrm>
            <a:off x="6870960" y="4023360"/>
            <a:ext cx="2454480" cy="1735920"/>
          </a:xfrm>
          <a:prstGeom prst="rect">
            <a:avLst/>
          </a:prstGeom>
          <a:ln>
            <a:noFill/>
          </a:ln>
        </p:spPr>
      </p:pic>
      <p:pic>
        <p:nvPicPr>
          <p:cNvPr id="305" name="Picture 304"/>
          <p:cNvPicPr/>
          <p:nvPr/>
        </p:nvPicPr>
        <p:blipFill>
          <a:blip r:embed="rId8"/>
          <a:stretch/>
        </p:blipFill>
        <p:spPr>
          <a:xfrm>
            <a:off x="4389120" y="1854360"/>
            <a:ext cx="2284560" cy="1801800"/>
          </a:xfrm>
          <a:prstGeom prst="rect">
            <a:avLst/>
          </a:prstGeom>
          <a:ln>
            <a:noFill/>
          </a:ln>
        </p:spPr>
      </p:pic>
      <p:pic>
        <p:nvPicPr>
          <p:cNvPr id="306" name="Picture 305"/>
          <p:cNvPicPr/>
          <p:nvPr/>
        </p:nvPicPr>
        <p:blipFill>
          <a:blip r:embed="rId9"/>
          <a:stretch/>
        </p:blipFill>
        <p:spPr>
          <a:xfrm>
            <a:off x="4389120" y="4023360"/>
            <a:ext cx="2315160" cy="1735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Tools (For Electronics Soldering)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CustomShape 2"/>
          <p:cNvSpPr/>
          <p:nvPr/>
        </p:nvSpPr>
        <p:spPr>
          <a:xfrm>
            <a:off x="5152680" y="1769040"/>
            <a:ext cx="4425480" cy="438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09" name="Picture 308"/>
          <p:cNvPicPr/>
          <p:nvPr/>
        </p:nvPicPr>
        <p:blipFill>
          <a:blip r:embed="rId2"/>
          <a:stretch/>
        </p:blipFill>
        <p:spPr>
          <a:xfrm>
            <a:off x="863280" y="1869120"/>
            <a:ext cx="2244600" cy="2244600"/>
          </a:xfrm>
          <a:prstGeom prst="rect">
            <a:avLst/>
          </a:prstGeom>
          <a:ln>
            <a:noFill/>
          </a:ln>
        </p:spPr>
      </p:pic>
      <p:pic>
        <p:nvPicPr>
          <p:cNvPr id="310" name="Picture 309"/>
          <p:cNvPicPr/>
          <p:nvPr/>
        </p:nvPicPr>
        <p:blipFill>
          <a:blip r:embed="rId3"/>
          <a:stretch/>
        </p:blipFill>
        <p:spPr>
          <a:xfrm>
            <a:off x="7406640" y="2103120"/>
            <a:ext cx="1455840" cy="1857600"/>
          </a:xfrm>
          <a:prstGeom prst="rect">
            <a:avLst/>
          </a:prstGeom>
          <a:ln>
            <a:noFill/>
          </a:ln>
        </p:spPr>
      </p:pic>
      <p:pic>
        <p:nvPicPr>
          <p:cNvPr id="311" name="Picture 310"/>
          <p:cNvPicPr/>
          <p:nvPr/>
        </p:nvPicPr>
        <p:blipFill>
          <a:blip r:embed="rId4"/>
          <a:stretch/>
        </p:blipFill>
        <p:spPr>
          <a:xfrm>
            <a:off x="6985440" y="4793400"/>
            <a:ext cx="2008080" cy="1789200"/>
          </a:xfrm>
          <a:prstGeom prst="rect">
            <a:avLst/>
          </a:prstGeom>
          <a:ln>
            <a:noFill/>
          </a:ln>
        </p:spPr>
      </p:pic>
      <p:pic>
        <p:nvPicPr>
          <p:cNvPr id="312" name="Picture 311"/>
          <p:cNvPicPr/>
          <p:nvPr/>
        </p:nvPicPr>
        <p:blipFill>
          <a:blip r:embed="rId5"/>
          <a:stretch/>
        </p:blipFill>
        <p:spPr>
          <a:xfrm>
            <a:off x="3922560" y="4690080"/>
            <a:ext cx="2019960" cy="2019960"/>
          </a:xfrm>
          <a:prstGeom prst="rect">
            <a:avLst/>
          </a:prstGeom>
          <a:ln>
            <a:noFill/>
          </a:ln>
        </p:spPr>
      </p:pic>
      <p:pic>
        <p:nvPicPr>
          <p:cNvPr id="313" name="Picture 312"/>
          <p:cNvPicPr/>
          <p:nvPr/>
        </p:nvPicPr>
        <p:blipFill>
          <a:blip r:embed="rId6"/>
          <a:stretch/>
        </p:blipFill>
        <p:spPr>
          <a:xfrm>
            <a:off x="640080" y="4663440"/>
            <a:ext cx="2215440" cy="2215440"/>
          </a:xfrm>
          <a:prstGeom prst="rect">
            <a:avLst/>
          </a:prstGeom>
          <a:ln>
            <a:noFill/>
          </a:ln>
        </p:spPr>
      </p:pic>
      <p:pic>
        <p:nvPicPr>
          <p:cNvPr id="314" name="Picture 313"/>
          <p:cNvPicPr/>
          <p:nvPr/>
        </p:nvPicPr>
        <p:blipFill>
          <a:blip r:embed="rId7"/>
          <a:stretch/>
        </p:blipFill>
        <p:spPr>
          <a:xfrm>
            <a:off x="4023360" y="2011680"/>
            <a:ext cx="2010600" cy="2010600"/>
          </a:xfrm>
          <a:prstGeom prst="rect">
            <a:avLst/>
          </a:prstGeom>
          <a:ln>
            <a:noFill/>
          </a:ln>
        </p:spPr>
      </p:pic>
      <p:sp>
        <p:nvSpPr>
          <p:cNvPr id="315" name="CustomShape 3"/>
          <p:cNvSpPr/>
          <p:nvPr/>
        </p:nvSpPr>
        <p:spPr>
          <a:xfrm>
            <a:off x="548640" y="4114800"/>
            <a:ext cx="2742120" cy="60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Soldering Iron and Stand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CustomShape 4"/>
          <p:cNvSpPr/>
          <p:nvPr/>
        </p:nvSpPr>
        <p:spPr>
          <a:xfrm>
            <a:off x="3657600" y="4114800"/>
            <a:ext cx="2742120" cy="60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Solder Sucker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CustomShape 5"/>
          <p:cNvSpPr/>
          <p:nvPr/>
        </p:nvSpPr>
        <p:spPr>
          <a:xfrm>
            <a:off x="6766560" y="4114800"/>
            <a:ext cx="2742120" cy="60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Rosin Core Solder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CustomShape 6"/>
          <p:cNvSpPr/>
          <p:nvPr/>
        </p:nvSpPr>
        <p:spPr>
          <a:xfrm>
            <a:off x="274320" y="6621480"/>
            <a:ext cx="2742120" cy="60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Diagonal Cutters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9" name="CustomShape 7"/>
          <p:cNvSpPr/>
          <p:nvPr/>
        </p:nvSpPr>
        <p:spPr>
          <a:xfrm>
            <a:off x="3804480" y="6658560"/>
            <a:ext cx="2742120" cy="60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Helping Hands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0" name="CustomShape 8"/>
          <p:cNvSpPr/>
          <p:nvPr/>
        </p:nvSpPr>
        <p:spPr>
          <a:xfrm>
            <a:off x="6658560" y="6621480"/>
            <a:ext cx="2742120" cy="601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Solder Wick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9"/>
          <p:cNvSpPr/>
          <p:nvPr/>
        </p:nvSpPr>
        <p:spPr>
          <a:xfrm rot="21584400">
            <a:off x="90720" y="7240680"/>
            <a:ext cx="9783000" cy="295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05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Images From: </a:t>
            </a:r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8"/>
              </a:rPr>
              <a:t>www.jtronix.com</a:t>
            </a:r>
            <a:r>
              <a:rPr lang="en-US" sz="105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9"/>
              </a:rPr>
              <a:t>www.ebay.com</a:t>
            </a:r>
            <a:r>
              <a:rPr lang="en-US" sz="105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0"/>
              </a:rPr>
              <a:t>www.amazon.com</a:t>
            </a:r>
            <a:r>
              <a:rPr lang="en-US" sz="105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, </a:t>
            </a:r>
            <a:r>
              <a:rPr lang="en-US" sz="105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11"/>
              </a:rPr>
              <a:t>www.sparkfun.com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Warnings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CustomShape 2"/>
          <p:cNvSpPr/>
          <p:nvPr/>
        </p:nvSpPr>
        <p:spPr>
          <a:xfrm>
            <a:off x="504000" y="1769040"/>
            <a:ext cx="9070200" cy="499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You are working with very hot temperatures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Do not touch the metal part of the soldering iron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Fumes are released during the soldering process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Work in a well ventilated area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Wear safety eye gear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Clipping component leads can send metal flying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Wash your hands with soap when done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Most solder is a lead based product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4" name="Picture 323"/>
          <p:cNvPicPr/>
          <p:nvPr/>
        </p:nvPicPr>
        <p:blipFill>
          <a:blip r:embed="rId2"/>
          <a:stretch/>
        </p:blipFill>
        <p:spPr>
          <a:xfrm>
            <a:off x="2468880" y="301320"/>
            <a:ext cx="1234440" cy="1028520"/>
          </a:xfrm>
          <a:prstGeom prst="rect">
            <a:avLst/>
          </a:prstGeom>
          <a:ln>
            <a:noFill/>
          </a:ln>
        </p:spPr>
      </p:pic>
      <p:pic>
        <p:nvPicPr>
          <p:cNvPr id="325" name="Picture 324"/>
          <p:cNvPicPr/>
          <p:nvPr/>
        </p:nvPicPr>
        <p:blipFill>
          <a:blip r:embed="rId2"/>
          <a:stretch/>
        </p:blipFill>
        <p:spPr>
          <a:xfrm>
            <a:off x="6356880" y="301320"/>
            <a:ext cx="1234440" cy="1028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Process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CustomShape 2"/>
          <p:cNvSpPr/>
          <p:nvPr/>
        </p:nvSpPr>
        <p:spPr>
          <a:xfrm>
            <a:off x="504000" y="1769040"/>
            <a:ext cx="9070200" cy="438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8" name="CustomShape 3"/>
          <p:cNvSpPr/>
          <p:nvPr/>
        </p:nvSpPr>
        <p:spPr>
          <a:xfrm>
            <a:off x="504000" y="1553040"/>
            <a:ext cx="9070200" cy="4383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Clear workspace of unneeded stuff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Put safety glasses 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Heat soldering iron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For small electronics solder joints, 350-370 degrees Celsius is typically used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Clean iron tip on a brass sponge or damp sponge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“Tin the tip” of the iron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Apply a small amount of solder to the tip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Heat the joint to be soldered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Be sure tip of iron is touching both the component lead and the solder pad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29" name="Picture 328"/>
          <p:cNvPicPr/>
          <p:nvPr/>
        </p:nvPicPr>
        <p:blipFill>
          <a:blip r:embed="rId2"/>
          <a:stretch/>
        </p:blipFill>
        <p:spPr>
          <a:xfrm>
            <a:off x="4126680" y="5384520"/>
            <a:ext cx="4808160" cy="1913040"/>
          </a:xfrm>
          <a:prstGeom prst="rect">
            <a:avLst/>
          </a:prstGeom>
          <a:ln>
            <a:noFill/>
          </a:ln>
        </p:spPr>
      </p:pic>
      <p:sp>
        <p:nvSpPr>
          <p:cNvPr id="330" name="CustomShape 4"/>
          <p:cNvSpPr/>
          <p:nvPr/>
        </p:nvSpPr>
        <p:spPr>
          <a:xfrm>
            <a:off x="182880" y="7168320"/>
            <a:ext cx="9783000" cy="31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 Source: </a:t>
            </a:r>
            <a:r>
              <a:rPr lang="en-US" sz="16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http://learn.adafruit.com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CustomShape 1"/>
          <p:cNvSpPr/>
          <p:nvPr/>
        </p:nvSpPr>
        <p:spPr>
          <a:xfrm>
            <a:off x="504000" y="301320"/>
            <a:ext cx="9070200" cy="1260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Process (continued)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504000" y="1645920"/>
            <a:ext cx="9070200" cy="539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Apply solder to pad and component lead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3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Let it flow into the joint until it is slightly overfilled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Remove soldering iron from joint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Let joint cool for a couple seconds without disturbing it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292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3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Disturbing joints while still hot makes “cold solder joints”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2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Clip the component lead with diagonal cutters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33" name="Picture 332"/>
          <p:cNvPicPr/>
          <p:nvPr/>
        </p:nvPicPr>
        <p:blipFill>
          <a:blip r:embed="rId2"/>
          <a:stretch/>
        </p:blipFill>
        <p:spPr>
          <a:xfrm>
            <a:off x="4845600" y="5399280"/>
            <a:ext cx="3201120" cy="1915920"/>
          </a:xfrm>
          <a:prstGeom prst="rect">
            <a:avLst/>
          </a:prstGeom>
          <a:ln>
            <a:noFill/>
          </a:ln>
        </p:spPr>
      </p:pic>
      <p:sp>
        <p:nvSpPr>
          <p:cNvPr id="334" name="CustomShape 3"/>
          <p:cNvSpPr/>
          <p:nvPr/>
        </p:nvSpPr>
        <p:spPr>
          <a:xfrm>
            <a:off x="182880" y="7180560"/>
            <a:ext cx="9783000" cy="35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Image Source: </a:t>
            </a:r>
            <a:r>
              <a:rPr lang="en-US" sz="16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3"/>
              </a:rPr>
              <a:t>http://learn.adafruit.com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10817</TotalTime>
  <Words>587</Words>
  <Application>Microsoft Macintosh PowerPoint</Application>
  <PresentationFormat>Custom</PresentationFormat>
  <Paragraphs>113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DejaVu Sans</vt:lpstr>
      <vt:lpstr>Symbol</vt:lpstr>
      <vt:lpstr>Wingdings</vt:lpstr>
      <vt:lpstr>Arial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Kevin Neubauer</cp:lastModifiedBy>
  <cp:revision>49</cp:revision>
  <dcterms:created xsi:type="dcterms:W3CDTF">2016-11-09T18:27:46Z</dcterms:created>
  <dcterms:modified xsi:type="dcterms:W3CDTF">2017-04-27T20:01:19Z</dcterms:modified>
  <dc:language>en-US</dc:language>
</cp:coreProperties>
</file>